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9" r:id="rId5"/>
    <p:sldId id="281" r:id="rId6"/>
    <p:sldId id="295" r:id="rId7"/>
    <p:sldId id="308" r:id="rId8"/>
    <p:sldId id="301" r:id="rId9"/>
    <p:sldId id="311" r:id="rId10"/>
    <p:sldId id="309" r:id="rId11"/>
    <p:sldId id="294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7" autoAdjust="0"/>
    <p:restoredTop sz="94598" autoAdjust="0"/>
  </p:normalViewPr>
  <p:slideViewPr>
    <p:cSldViewPr snapToGrid="0">
      <p:cViewPr varScale="1">
        <p:scale>
          <a:sx n="102" d="100"/>
          <a:sy n="102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4CA90D-FAE5-4CC1-874C-F8C9E6C3EF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087B5-F672-40FE-9915-815CBA9EB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6D27-016E-48F5-B33E-8A9AF3259A1C}" type="datetime1">
              <a:rPr lang="en-GB" smtClean="0"/>
              <a:t>15/12/2023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2D30A-24C7-499B-BF2A-8E5130AC9C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0FE9B-9EEE-4F4D-B5DD-0D553217C5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65E75-2179-4AE0-B0C7-D97955CF4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77867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8AC0-B329-4373-BBD0-89392C5748D6}" type="datetime1">
              <a:rPr lang="en-GB" smtClean="0"/>
              <a:t>15/12/2023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1EF503-E31C-4FCE-86D9-0C61A5CBE2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 anchor="t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rtl="0"/>
            <a:r>
              <a:rPr lang="en-GB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 rtlCol="0"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2CC964-A50B-4C29-B4E4-2C30BB34CCF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>
            <a:lvl1pPr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 anchor="ctr">
            <a:normAutofit/>
          </a:bodyPr>
          <a:lstStyle>
            <a:lvl1pPr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 rtlCol="0">
            <a:normAutofit/>
          </a:bodyPr>
          <a:lstStyle>
            <a:lvl1pPr algn="l">
              <a:defRPr sz="4400"/>
            </a:lvl1pPr>
          </a:lstStyle>
          <a:p>
            <a:pPr algn="r"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 rtlCol="0"/>
          <a:lstStyle>
            <a:lvl1pPr>
              <a:buNone/>
              <a:defRPr/>
            </a:lvl1pPr>
          </a:lstStyle>
          <a:p>
            <a:pPr algn="r" rtl="0"/>
            <a:r>
              <a:rPr lang="en-US"/>
              <a:t>Click to edit Master subtitle style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rtlCol="0" anchor="b">
            <a:normAutofit/>
          </a:bodyPr>
          <a:lstStyle>
            <a:lvl1pPr>
              <a:buNone/>
              <a:defRPr/>
            </a:lvl1pPr>
          </a:lstStyle>
          <a:p>
            <a:pPr algn="l" rtl="0"/>
            <a:r>
              <a:rPr lang="en-US" sz="1600"/>
              <a:t>Click to edit Master subtitle style</a:t>
            </a:r>
            <a:endParaRPr lang="en-GB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rtlCol="0" anchor="t"/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312CC964-A50B-4C29-B4E4-2C30BB34C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serverlessland.com/patterns/cloudfront-apigw-rest-api-lambda-dynamodb-sa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us-east-1.console.aws.amazon.com/bedrock/home?region=us-east-1#/image-playground?modelId=stability.stable-diffusion-xl-v1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agemaker/latest/APIReference/API_runtime_InvokeEndpoint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tudiolab.sagemaker.aw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hyperlink" Target="Amazon%20SageMaker%20Studi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-app-anniina-s3bucket-ibbjg3zrnhgh.s3.eu-north-1.amazonaws.com/index.html" TargetMode="External"/><Relationship Id="rId2" Type="http://schemas.openxmlformats.org/officeDocument/2006/relationships/hyperlink" Target="https://d29bpvcxu011e7.cloudfront.net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926" b="3926"/>
          <a:stretch/>
        </p:blipFill>
        <p:spPr>
          <a:xfrm>
            <a:off x="2623279" y="0"/>
            <a:ext cx="956872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Generative Ai – Creating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4240213"/>
            <a:ext cx="3497262" cy="1801812"/>
          </a:xfrm>
        </p:spPr>
        <p:txBody>
          <a:bodyPr rtlCol="0"/>
          <a:lstStyle/>
          <a:p>
            <a:pPr rtl="0"/>
            <a:r>
              <a:rPr lang="en-GB" dirty="0"/>
              <a:t>Anniina Sipria</a:t>
            </a:r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/>
          <a:lstStyle/>
          <a:p>
            <a:pPr rtl="0"/>
            <a:r>
              <a:rPr lang="en-GB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/>
          <a:lstStyle/>
          <a:p>
            <a:pPr rtl="0"/>
            <a:r>
              <a:rPr lang="en-GB" dirty="0"/>
              <a:t>Simple Card Generator</a:t>
            </a:r>
          </a:p>
          <a:p>
            <a:pPr rtl="0"/>
            <a:r>
              <a:rPr lang="en-GB" dirty="0"/>
              <a:t>	- AWS Architecture</a:t>
            </a:r>
          </a:p>
          <a:p>
            <a:pPr rtl="0"/>
            <a:r>
              <a:rPr lang="en-GB" dirty="0"/>
              <a:t>	- APIs</a:t>
            </a:r>
          </a:p>
          <a:p>
            <a:pPr rtl="0"/>
            <a:r>
              <a:rPr lang="en-GB" dirty="0"/>
              <a:t>	- Demo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C61771D-5836-4E5C-A19A-3F15641B8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531096" y="0"/>
            <a:ext cx="2660904" cy="3429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1C83C9C-B18C-4D14-8539-EBB0422AB0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1710" r="11710"/>
          <a:stretch/>
        </p:blipFill>
        <p:spPr>
          <a:xfrm>
            <a:off x="9531096" y="3383280"/>
            <a:ext cx="2660904" cy="3474720"/>
          </a:xfrm>
        </p:spPr>
      </p:pic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F07F2C9-B12E-4D08-B90F-5E6AA687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15.12.2023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3141030-4F7D-4526-B0FC-1EA787D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413073" cy="224107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Simple Card Generator </a:t>
            </a:r>
            <a:br>
              <a:rPr lang="en-GB" dirty="0"/>
            </a:br>
            <a:r>
              <a:rPr lang="en-GB" dirty="0"/>
              <a:t>– </a:t>
            </a:r>
            <a:r>
              <a:rPr lang="en-GB" sz="2700" dirty="0"/>
              <a:t>AWS Architecture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718B2F1-208E-4A1D-9716-513B0D7093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" y="0"/>
            <a:ext cx="4742121" cy="3434316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8F748D4-DB82-42E3-894A-0552C0FD2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7474" b="7474"/>
          <a:stretch/>
        </p:blipFill>
        <p:spPr>
          <a:xfrm>
            <a:off x="-5" y="3432620"/>
            <a:ext cx="5178056" cy="342538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rtlCol="0"/>
          <a:lstStyle/>
          <a:p>
            <a:pPr rtl="0"/>
            <a:r>
              <a:rPr lang="en-GB" dirty="0"/>
              <a:t>- Serverless Land SAM Template</a:t>
            </a:r>
            <a:br>
              <a:rPr lang="en-GB" dirty="0"/>
            </a:br>
            <a:r>
              <a:rPr lang="en-GB" sz="1200" dirty="0">
                <a:hlinkClick r:id="rId4"/>
              </a:rPr>
              <a:t>https://serverlessland.com/patterns/cloudfront-apigw-rest-api-lambda-dynamodb-sam</a:t>
            </a:r>
            <a:endParaRPr lang="en-GB" sz="1200" dirty="0"/>
          </a:p>
          <a:p>
            <a:pPr rtl="0"/>
            <a:endParaRPr lang="en-GB" sz="1200" dirty="0"/>
          </a:p>
          <a:p>
            <a:pPr rtl="0"/>
            <a:endParaRPr lang="en-GB" sz="1200" dirty="0"/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15.12.2023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B000D580-A88A-5AB2-E0F6-AFE05B8EE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802" y="4258484"/>
            <a:ext cx="5253695" cy="21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79F08F-6890-4E7D-8F3F-47657269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829" y="93997"/>
            <a:ext cx="6153912" cy="943386"/>
          </a:xfrm>
        </p:spPr>
        <p:txBody>
          <a:bodyPr rtlCol="0"/>
          <a:lstStyle/>
          <a:p>
            <a:pPr rtl="0"/>
            <a:r>
              <a:rPr lang="en-GB" dirty="0"/>
              <a:t>API</a:t>
            </a:r>
            <a:r>
              <a:rPr lang="en-GB" sz="1800" dirty="0"/>
              <a:t>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4CE57B-A125-4D72-839E-A7A6A044F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7139" y="869767"/>
            <a:ext cx="6157951" cy="3968623"/>
          </a:xfrm>
        </p:spPr>
        <p:txBody>
          <a:bodyPr rtlCol="0"/>
          <a:lstStyle/>
          <a:p>
            <a:pPr rtl="0"/>
            <a:r>
              <a:rPr lang="en-GB" dirty="0"/>
              <a:t>Amazon Bedrock</a:t>
            </a:r>
          </a:p>
          <a:p>
            <a:pPr rtl="0"/>
            <a:r>
              <a:rPr lang="en-GB" dirty="0"/>
              <a:t>- Stability AI’s SDXL v. 1.0 and 0.8</a:t>
            </a:r>
          </a:p>
          <a:p>
            <a:pPr rtl="0"/>
            <a:r>
              <a:rPr lang="en-GB" sz="1200" dirty="0"/>
              <a:t>- </a:t>
            </a:r>
            <a:r>
              <a:rPr lang="en-GB" sz="1200" dirty="0">
                <a:hlinkClick r:id="rId2"/>
              </a:rPr>
              <a:t>link to Amazon Bedrock</a:t>
            </a:r>
            <a:endParaRPr lang="en-GB" sz="1200" dirty="0"/>
          </a:p>
          <a:p>
            <a:pPr rtl="0"/>
            <a:endParaRPr lang="en-GB" sz="1200" dirty="0"/>
          </a:p>
          <a:p>
            <a:pPr rtl="0"/>
            <a:endParaRPr lang="en-GB" sz="1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B5E1FEF-1282-4779-83BA-2F3F6D476B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4922" r="14922"/>
          <a:stretch/>
        </p:blipFill>
        <p:spPr>
          <a:xfrm>
            <a:off x="16822" y="0"/>
            <a:ext cx="4811317" cy="685799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ADD0E-60C9-4DBB-AFBA-7492513A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C04B-250D-4AE1-9F65-682FB48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4</a:t>
            </a:fld>
            <a:endParaRPr lang="en-GB" dirty="0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991E3C-7A8B-61DE-3367-A1F4C649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49" y="1688061"/>
            <a:ext cx="4707135" cy="4564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31FFE5-CD1A-ED91-9766-40033C07436B}"/>
              </a:ext>
            </a:extLst>
          </p:cNvPr>
          <p:cNvSpPr txBox="1"/>
          <p:nvPr/>
        </p:nvSpPr>
        <p:spPr>
          <a:xfrm>
            <a:off x="5101234" y="2359316"/>
            <a:ext cx="52328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aws</a:t>
            </a:r>
            <a:r>
              <a:rPr lang="en-GB" sz="1400" dirty="0"/>
              <a:t> bedrock-runtime invoke-model \</a:t>
            </a:r>
          </a:p>
          <a:p>
            <a:r>
              <a:rPr lang="en-GB" sz="1400" dirty="0"/>
              <a:t>--model-id stability.stable-diffusion-xl-v1 \</a:t>
            </a:r>
          </a:p>
          <a:p>
            <a:r>
              <a:rPr lang="en-GB" sz="1400" dirty="0"/>
              <a:t>--body {"</a:t>
            </a:r>
            <a:r>
              <a:rPr lang="en-GB" sz="1400" dirty="0" err="1"/>
              <a:t>text_prompts</a:t>
            </a:r>
            <a:r>
              <a:rPr lang="en-GB" sz="1400" dirty="0"/>
              <a:t>":[{"text":“PROMPT","weight":1},{"</a:t>
            </a:r>
            <a:r>
              <a:rPr lang="en-GB" sz="1400" dirty="0" err="1"/>
              <a:t>text":“NEGATIVE</a:t>
            </a:r>
            <a:r>
              <a:rPr lang="en-GB" sz="1400" dirty="0"/>
              <a:t> </a:t>
            </a:r>
            <a:r>
              <a:rPr lang="en-GB" sz="1400" dirty="0" err="1"/>
              <a:t>PROMPT","weight</a:t>
            </a:r>
            <a:r>
              <a:rPr lang="en-GB" sz="1400" dirty="0"/>
              <a:t>":-1}], "cfg_scale":10,"seed":0,"steps":50,"width":1024,"height":1024} \</a:t>
            </a:r>
          </a:p>
          <a:p>
            <a:r>
              <a:rPr lang="en-GB" sz="1400" dirty="0"/>
              <a:t>--cli-binary-format raw-in-base64-out \</a:t>
            </a:r>
          </a:p>
          <a:p>
            <a:r>
              <a:rPr lang="en-GB" sz="1400" dirty="0"/>
              <a:t>--region us-east-1 \</a:t>
            </a:r>
          </a:p>
          <a:p>
            <a:r>
              <a:rPr lang="en-GB" sz="1400" dirty="0"/>
              <a:t>invoke-model-output.txt</a:t>
            </a:r>
          </a:p>
        </p:txBody>
      </p:sp>
    </p:spTree>
    <p:extLst>
      <p:ext uri="{BB962C8B-B14F-4D97-AF65-F5344CB8AC3E}">
        <p14:creationId xmlns:p14="http://schemas.microsoft.com/office/powerpoint/2010/main" val="71881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31" y="93997"/>
            <a:ext cx="6238688" cy="631217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API</a:t>
            </a:r>
            <a:r>
              <a:rPr lang="en-GB" sz="1800" dirty="0"/>
              <a:t>s </a:t>
            </a:r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980" t="-109" r="11758" b="109"/>
          <a:stretch/>
        </p:blipFill>
        <p:spPr>
          <a:xfrm>
            <a:off x="-248651" y="-7444"/>
            <a:ext cx="5358062" cy="684639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E6E0-B242-46D9-ABE6-B318CABC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164" y="725214"/>
            <a:ext cx="6238687" cy="6038789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Amazon </a:t>
            </a:r>
            <a:r>
              <a:rPr lang="en-GB" dirty="0" err="1"/>
              <a:t>SageMaker</a:t>
            </a:r>
            <a:r>
              <a:rPr lang="en-GB" dirty="0"/>
              <a:t> Studio</a:t>
            </a:r>
          </a:p>
          <a:p>
            <a:pPr rtl="0"/>
            <a:r>
              <a:rPr lang="en-GB" dirty="0"/>
              <a:t>- IDE for ML</a:t>
            </a:r>
          </a:p>
          <a:p>
            <a:pPr rtl="0"/>
            <a:r>
              <a:rPr lang="en-GB" dirty="0"/>
              <a:t>	- Prepare, Build, Train &amp; Tune, Deploy &amp; Manage</a:t>
            </a: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r>
              <a:rPr lang="en-GB" sz="1200" dirty="0"/>
              <a:t>- </a:t>
            </a:r>
            <a:r>
              <a:rPr lang="en-GB" sz="1200" dirty="0">
                <a:hlinkClick r:id="rId3"/>
              </a:rPr>
              <a:t>https://docs.aws.amazon.com/sagemaker/latest/APIReference/API_runtime_InvokeEndpoint.html</a:t>
            </a:r>
            <a:endParaRPr lang="en-GB" sz="1200" dirty="0"/>
          </a:p>
          <a:p>
            <a:pPr rtl="0"/>
            <a:r>
              <a:rPr lang="en-GB" dirty="0"/>
              <a:t>Amazon </a:t>
            </a:r>
            <a:r>
              <a:rPr lang="en-GB" dirty="0" err="1"/>
              <a:t>SageMaker</a:t>
            </a:r>
            <a:r>
              <a:rPr lang="en-GB" dirty="0"/>
              <a:t> Studio lab</a:t>
            </a:r>
          </a:p>
          <a:p>
            <a:pPr rtl="0"/>
            <a:r>
              <a:rPr lang="en-GB" dirty="0"/>
              <a:t>- Free service that gives customers access to AWS compute resources, in an environment based on open-source </a:t>
            </a:r>
            <a:r>
              <a:rPr lang="en-GB" dirty="0" err="1"/>
              <a:t>JupyterLab</a:t>
            </a:r>
            <a:r>
              <a:rPr lang="en-GB" dirty="0"/>
              <a:t>.</a:t>
            </a:r>
          </a:p>
          <a:p>
            <a:pPr rtl="0"/>
            <a:r>
              <a:rPr lang="en-GB" sz="1200" dirty="0"/>
              <a:t>- </a:t>
            </a:r>
            <a:r>
              <a:rPr lang="en-GB" sz="1200" dirty="0">
                <a:hlinkClick r:id="rId4"/>
              </a:rPr>
              <a:t>https://studiolab.sagemaker.aws</a:t>
            </a:r>
            <a:endParaRPr lang="en-GB" sz="12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4FC5E-CD12-447F-80A6-B27D3009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15.12.2023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1D7E1-DDAB-7D8E-0FB0-055F6B81103C}"/>
              </a:ext>
            </a:extLst>
          </p:cNvPr>
          <p:cNvSpPr txBox="1"/>
          <p:nvPr/>
        </p:nvSpPr>
        <p:spPr>
          <a:xfrm>
            <a:off x="5058164" y="2205635"/>
            <a:ext cx="9136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{</a:t>
            </a:r>
          </a:p>
          <a:p>
            <a:r>
              <a:rPr lang="en-GB" sz="1000" dirty="0"/>
              <a:t>  "body": {</a:t>
            </a:r>
          </a:p>
          <a:p>
            <a:r>
              <a:rPr lang="en-GB" sz="1000" dirty="0"/>
              <a:t>    "</a:t>
            </a:r>
            <a:r>
              <a:rPr lang="en-GB" sz="1000" dirty="0" err="1"/>
              <a:t>text_prompts</a:t>
            </a:r>
            <a:r>
              <a:rPr lang="en-GB" sz="1000" dirty="0"/>
              <a:t>": [</a:t>
            </a:r>
          </a:p>
          <a:p>
            <a:r>
              <a:rPr lang="en-GB" sz="1000" dirty="0"/>
              <a:t>      {</a:t>
            </a:r>
          </a:p>
          <a:p>
            <a:r>
              <a:rPr lang="en-GB" sz="1000" dirty="0"/>
              <a:t>        "text": "jaguar in the Amazon rainforest"</a:t>
            </a:r>
          </a:p>
          <a:p>
            <a:r>
              <a:rPr lang="en-GB" sz="1000" dirty="0"/>
              <a:t>      }</a:t>
            </a:r>
          </a:p>
          <a:p>
            <a:r>
              <a:rPr lang="en-GB" sz="1000" dirty="0"/>
              <a:t>    ]</a:t>
            </a:r>
          </a:p>
          <a:p>
            <a:r>
              <a:rPr lang="en-GB" sz="1000" dirty="0"/>
              <a:t>  },</a:t>
            </a:r>
          </a:p>
          <a:p>
            <a:r>
              <a:rPr lang="en-GB" sz="1000" dirty="0"/>
              <a:t>  "</a:t>
            </a:r>
            <a:r>
              <a:rPr lang="en-GB" sz="1000" dirty="0" err="1"/>
              <a:t>contentType</a:t>
            </a:r>
            <a:r>
              <a:rPr lang="en-GB" sz="1000" dirty="0"/>
              <a:t>": "application/</a:t>
            </a:r>
            <a:r>
              <a:rPr lang="en-GB" sz="1000" dirty="0" err="1"/>
              <a:t>json</a:t>
            </a:r>
            <a:r>
              <a:rPr lang="en-GB" sz="1000" dirty="0"/>
              <a:t>",</a:t>
            </a:r>
          </a:p>
          <a:p>
            <a:r>
              <a:rPr lang="en-GB" sz="1000" dirty="0"/>
              <a:t>  "</a:t>
            </a:r>
            <a:r>
              <a:rPr lang="en-GB" sz="1000" dirty="0" err="1"/>
              <a:t>endpointName</a:t>
            </a:r>
            <a:r>
              <a:rPr lang="en-GB" sz="1000" dirty="0"/>
              <a:t>": "jumpstart-dft-stabilityai-stable-di-20231214-115102",</a:t>
            </a:r>
          </a:p>
          <a:p>
            <a:r>
              <a:rPr lang="en-GB" sz="1000" dirty="0"/>
              <a:t>  "</a:t>
            </a:r>
            <a:r>
              <a:rPr lang="en-GB" sz="1000" dirty="0" err="1"/>
              <a:t>inferenceComponentName</a:t>
            </a:r>
            <a:r>
              <a:rPr lang="en-GB" sz="1000" dirty="0"/>
              <a:t>": "jumpstart-dft-stabilityai-stable-di-20231214-1-20231214-1151370"</a:t>
            </a:r>
          </a:p>
          <a:p>
            <a:r>
              <a:rPr lang="en-GB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927" y="93997"/>
            <a:ext cx="5413073" cy="514751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/>
              <a:t>API</a:t>
            </a:r>
            <a:r>
              <a:rPr lang="en-GB" sz="1100" dirty="0"/>
              <a:t>s </a:t>
            </a:r>
            <a:endParaRPr lang="en-GB" sz="27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718B2F1-208E-4A1D-9716-513B0D7093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1836" b="21836"/>
          <a:stretch/>
        </p:blipFill>
        <p:spPr>
          <a:xfrm>
            <a:off x="1" y="0"/>
            <a:ext cx="4742121" cy="3434316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8F748D4-DB82-42E3-894A-0552C0FD2A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6924" b="10401"/>
          <a:stretch/>
        </p:blipFill>
        <p:spPr>
          <a:xfrm>
            <a:off x="-5" y="3107473"/>
            <a:ext cx="5178056" cy="376311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1072055"/>
            <a:ext cx="5355266" cy="5232825"/>
          </a:xfrm>
        </p:spPr>
        <p:txBody>
          <a:bodyPr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1E2E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getimg.ai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rgbClr val="001E2E"/>
                </a:solidFill>
                <a:latin typeface="Univers Condensed Light"/>
              </a:rPr>
              <a:t>- Simple to use: register &gt; add credits &gt; create API Key(s) &gt; use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rgbClr val="001E2E"/>
                </a:solidFill>
                <a:latin typeface="Univers Condensed Light"/>
              </a:rPr>
              <a:t>- Text to Image: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endParaRPr lang="en-GB" dirty="0">
              <a:solidFill>
                <a:srgbClr val="001E2E"/>
              </a:solidFill>
              <a:latin typeface="Univers Condensed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endParaRPr lang="en-GB" dirty="0">
              <a:solidFill>
                <a:srgbClr val="001E2E"/>
              </a:solidFill>
              <a:latin typeface="Univers Condensed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endParaRPr lang="en-GB" dirty="0">
              <a:solidFill>
                <a:srgbClr val="001E2E"/>
              </a:solidFill>
              <a:latin typeface="Univers Condensed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endParaRPr lang="en-GB" dirty="0">
              <a:solidFill>
                <a:srgbClr val="001E2E"/>
              </a:solidFill>
              <a:latin typeface="Univers Condensed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endParaRPr lang="en-GB" dirty="0">
              <a:solidFill>
                <a:srgbClr val="001E2E"/>
              </a:solidFill>
              <a:latin typeface="Univers Condensed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endParaRPr lang="en-GB" dirty="0">
              <a:solidFill>
                <a:srgbClr val="001E2E"/>
              </a:solidFill>
              <a:latin typeface="Univers Condensed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1E2E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-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1E2E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  <a:hlinkClick r:id="rId4" action="ppaction://hlinkfile"/>
              </a:rPr>
              <a:t>link to the service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1E2E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15.12.2023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64A43F5-972C-69AC-C3E7-CB91A9586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122" y="2915330"/>
            <a:ext cx="7283774" cy="28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1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B7DCE3-A62E-497E-8A96-DF8D1A49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rtlCol="0"/>
          <a:lstStyle/>
          <a:p>
            <a:pPr rtl="0"/>
            <a:r>
              <a:rPr lang="en-GB" dirty="0"/>
              <a:t>Demo time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A4C2F-12B6-403A-AAD2-73AC2A19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en-GB" dirty="0"/>
              <a:t>15.12.2023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30476-8215-AE0D-989A-6B9941DE3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GB" dirty="0"/>
              <a:t>! </a:t>
            </a:r>
            <a:r>
              <a:rPr lang="en-GB" dirty="0">
                <a:hlinkClick r:id="rId2"/>
              </a:rPr>
              <a:t>CLICK HERE</a:t>
            </a:r>
            <a:r>
              <a:rPr lang="en-GB" dirty="0"/>
              <a:t> !</a:t>
            </a:r>
          </a:p>
          <a:p>
            <a:pPr algn="ctr"/>
            <a:endParaRPr lang="en-GB" dirty="0"/>
          </a:p>
          <a:p>
            <a:pPr algn="ctr"/>
            <a:r>
              <a:rPr lang="en-GB" sz="1100" dirty="0">
                <a:hlinkClick r:id="rId3"/>
              </a:rPr>
              <a:t>Backup link . . 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38263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/>
          <a:lstStyle/>
          <a:p>
            <a:pPr rtl="0"/>
            <a:r>
              <a:rPr lang="en-GB" dirty="0"/>
              <a:t>Thank You!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A5996C8-9A00-4071-B24A-D1B22DDF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4542" b="14548"/>
          <a:stretch/>
        </p:blipFill>
        <p:spPr>
          <a:xfrm>
            <a:off x="3208292" y="-562060"/>
            <a:ext cx="8997356" cy="5480274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1450" t="447" r="16204" b="30959"/>
          <a:stretch/>
        </p:blipFill>
        <p:spPr>
          <a:xfrm>
            <a:off x="6942873" y="521293"/>
            <a:ext cx="5262774" cy="6351955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0D6ECDF-A0E4-4308-967E-8BAC3E85A4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7869" t="661" r="-100" b="42657"/>
          <a:stretch/>
        </p:blipFill>
        <p:spPr>
          <a:xfrm>
            <a:off x="3393649" y="4449453"/>
            <a:ext cx="5915864" cy="2423796"/>
          </a:xfrm>
        </p:spPr>
      </p:pic>
    </p:spTree>
    <p:extLst>
      <p:ext uri="{BB962C8B-B14F-4D97-AF65-F5344CB8AC3E}">
        <p14:creationId xmlns:p14="http://schemas.microsoft.com/office/powerpoint/2010/main" val="387156873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60.tgt.Office_50301404_TF22797433_Win32_OJ112196092" id="{2903BBB8-BE33-4839-B169-4F85AEBE70D9}" vid="{0C7966E0-5557-440A-B8C8-2E4B23DE76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5CABE4-909F-4611-A0E1-6E45080B3C9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1E8BDE-7A03-4563-82F6-53B214F89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{DCC7D3D5-0253-4D54-A0D5-33CA4D9BA15F}tf22797433_win32</Template>
  <TotalTime>202</TotalTime>
  <Words>321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Univers Condensed Light</vt:lpstr>
      <vt:lpstr>Walbaum Display Light</vt:lpstr>
      <vt:lpstr>AngleLinesVTI</vt:lpstr>
      <vt:lpstr>Generative Ai – Creating images</vt:lpstr>
      <vt:lpstr>Agenda </vt:lpstr>
      <vt:lpstr>Simple Card Generator  – AWS Architecture</vt:lpstr>
      <vt:lpstr>APIs</vt:lpstr>
      <vt:lpstr>APIs </vt:lpstr>
      <vt:lpstr>APIs </vt:lpstr>
      <vt:lpstr>Demo time</vt:lpstr>
      <vt:lpstr>Thank You!</vt:lpstr>
    </vt:vector>
  </TitlesOfParts>
  <Company>Knowit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 – Creating images</dc:title>
  <dc:creator>Anniina Sipria</dc:creator>
  <cp:lastModifiedBy>Anniina Sipria</cp:lastModifiedBy>
  <cp:revision>51</cp:revision>
  <dcterms:created xsi:type="dcterms:W3CDTF">2023-12-14T11:06:55Z</dcterms:created>
  <dcterms:modified xsi:type="dcterms:W3CDTF">2023-12-15T06:51:52Z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